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6" r:id="rId1"/>
  </p:sldMasterIdLst>
  <p:notesMasterIdLst>
    <p:notesMasterId r:id="rId9"/>
  </p:notesMasterIdLst>
  <p:sldIdLst>
    <p:sldId id="256" r:id="rId2"/>
    <p:sldId id="259" r:id="rId3"/>
    <p:sldId id="261" r:id="rId4"/>
    <p:sldId id="262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82" autoAdjust="0"/>
  </p:normalViewPr>
  <p:slideViewPr>
    <p:cSldViewPr snapToGrid="0">
      <p:cViewPr varScale="1">
        <p:scale>
          <a:sx n="151" d="100"/>
          <a:sy n="151" d="100"/>
        </p:scale>
        <p:origin x="18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959A8-27D3-4628-B13D-D23AD6A8296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F447B6-EC86-4850-B76C-2949D492F9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chemeClr val="bg1"/>
              </a:solidFill>
            </a:rPr>
            <a:t>Activities (Instant Challenges)</a:t>
          </a:r>
          <a:endParaRPr lang="en-US" dirty="0">
            <a:solidFill>
              <a:schemeClr val="bg1"/>
            </a:solidFill>
          </a:endParaRPr>
        </a:p>
      </dgm:t>
    </dgm:pt>
    <dgm:pt modelId="{DA73AE52-0213-4407-9D5D-F0E22F87817E}" type="parTrans" cxnId="{B76DBC48-6102-4C74-A190-E672A281A64E}">
      <dgm:prSet/>
      <dgm:spPr/>
      <dgm:t>
        <a:bodyPr/>
        <a:lstStyle/>
        <a:p>
          <a:endParaRPr lang="en-US"/>
        </a:p>
      </dgm:t>
    </dgm:pt>
    <dgm:pt modelId="{2D6C3BD8-6EB3-4D01-905A-3FEC481311A4}" type="sibTrans" cxnId="{B76DBC48-6102-4C74-A190-E672A281A64E}">
      <dgm:prSet/>
      <dgm:spPr/>
      <dgm:t>
        <a:bodyPr/>
        <a:lstStyle/>
        <a:p>
          <a:endParaRPr lang="en-US"/>
        </a:p>
      </dgm:t>
    </dgm:pt>
    <dgm:pt modelId="{72358AD7-1809-4414-9C40-27FA18834D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>
              <a:solidFill>
                <a:schemeClr val="bg1"/>
              </a:solidFill>
            </a:rPr>
            <a:t>Projects (Hands-on experience)</a:t>
          </a:r>
          <a:endParaRPr lang="en-US" dirty="0">
            <a:solidFill>
              <a:schemeClr val="bg1"/>
            </a:solidFill>
          </a:endParaRPr>
        </a:p>
      </dgm:t>
    </dgm:pt>
    <dgm:pt modelId="{74DBF23D-345E-4942-BFFA-214E26677FA4}" type="parTrans" cxnId="{16109C26-23A8-402D-B0F3-F8AB537645A3}">
      <dgm:prSet/>
      <dgm:spPr/>
      <dgm:t>
        <a:bodyPr/>
        <a:lstStyle/>
        <a:p>
          <a:endParaRPr lang="en-US"/>
        </a:p>
      </dgm:t>
    </dgm:pt>
    <dgm:pt modelId="{A7352B90-9A75-4D4C-B561-5BC1987112A5}" type="sibTrans" cxnId="{16109C26-23A8-402D-B0F3-F8AB537645A3}">
      <dgm:prSet/>
      <dgm:spPr/>
      <dgm:t>
        <a:bodyPr/>
        <a:lstStyle/>
        <a:p>
          <a:endParaRPr lang="en-US"/>
        </a:p>
      </dgm:t>
    </dgm:pt>
    <dgm:pt modelId="{FD61A92B-D88D-4C7D-A731-063B813388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i="1" dirty="0">
              <a:solidFill>
                <a:schemeClr val="bg1"/>
              </a:solidFill>
            </a:rPr>
            <a:t>Problem-based Learning</a:t>
          </a:r>
          <a:endParaRPr lang="en-US" sz="2400" dirty="0">
            <a:solidFill>
              <a:schemeClr val="bg1"/>
            </a:solidFill>
          </a:endParaRPr>
        </a:p>
      </dgm:t>
    </dgm:pt>
    <dgm:pt modelId="{A524D904-8B88-4D06-85AA-F1E8F0283EBB}" type="parTrans" cxnId="{06D4CF73-0852-43A7-996C-FF864CC7C6BD}">
      <dgm:prSet/>
      <dgm:spPr/>
      <dgm:t>
        <a:bodyPr/>
        <a:lstStyle/>
        <a:p>
          <a:endParaRPr lang="en-US"/>
        </a:p>
      </dgm:t>
    </dgm:pt>
    <dgm:pt modelId="{646E238A-016F-48D4-997F-C296497E5565}" type="sibTrans" cxnId="{06D4CF73-0852-43A7-996C-FF864CC7C6BD}">
      <dgm:prSet/>
      <dgm:spPr/>
      <dgm:t>
        <a:bodyPr/>
        <a:lstStyle/>
        <a:p>
          <a:endParaRPr lang="en-US"/>
        </a:p>
      </dgm:t>
    </dgm:pt>
    <dgm:pt modelId="{10D32FCB-66E5-4EBA-9001-B6A7AB1FBEF6}" type="pres">
      <dgm:prSet presAssocID="{024959A8-27D3-4628-B13D-D23AD6A8296B}" presName="root" presStyleCnt="0">
        <dgm:presLayoutVars>
          <dgm:dir/>
          <dgm:resizeHandles val="exact"/>
        </dgm:presLayoutVars>
      </dgm:prSet>
      <dgm:spPr/>
    </dgm:pt>
    <dgm:pt modelId="{426A3F61-FC4A-4748-B271-8A6F7FD85B6A}" type="pres">
      <dgm:prSet presAssocID="{D5F447B6-EC86-4850-B76C-2949D492F990}" presName="compNode" presStyleCnt="0"/>
      <dgm:spPr/>
    </dgm:pt>
    <dgm:pt modelId="{FA9821EC-98DC-4D30-8FAC-5D91679A7FCF}" type="pres">
      <dgm:prSet presAssocID="{D5F447B6-EC86-4850-B76C-2949D492F990}" presName="bgRect" presStyleLbl="bgShp" presStyleIdx="0" presStyleCnt="2" custLinFactNeighborX="-630" custLinFactNeighborY="-2997"/>
      <dgm:spPr/>
    </dgm:pt>
    <dgm:pt modelId="{19EC83EF-E27F-45DC-B4BB-4574DCBB471A}" type="pres">
      <dgm:prSet presAssocID="{D5F447B6-EC86-4850-B76C-2949D492F990}" presName="iconRect" presStyleLbl="node1" presStyleIdx="0" presStyleCnt="2" custLinFactNeighborX="-1482" custLinFactNeighborY="-66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cket and shovel"/>
        </a:ext>
      </dgm:extLst>
    </dgm:pt>
    <dgm:pt modelId="{5FA77532-EDAC-4B26-980D-EB18FAEE3E5F}" type="pres">
      <dgm:prSet presAssocID="{D5F447B6-EC86-4850-B76C-2949D492F990}" presName="spaceRect" presStyleCnt="0"/>
      <dgm:spPr/>
    </dgm:pt>
    <dgm:pt modelId="{154DD680-7C8F-4DF3-A148-0CF2C3D6F01D}" type="pres">
      <dgm:prSet presAssocID="{D5F447B6-EC86-4850-B76C-2949D492F990}" presName="parTx" presStyleLbl="revTx" presStyleIdx="0" presStyleCnt="3">
        <dgm:presLayoutVars>
          <dgm:chMax val="0"/>
          <dgm:chPref val="0"/>
        </dgm:presLayoutVars>
      </dgm:prSet>
      <dgm:spPr/>
    </dgm:pt>
    <dgm:pt modelId="{49827B51-2D64-4EE9-9807-304D6B3FC709}" type="pres">
      <dgm:prSet presAssocID="{2D6C3BD8-6EB3-4D01-905A-3FEC481311A4}" presName="sibTrans" presStyleCnt="0"/>
      <dgm:spPr/>
    </dgm:pt>
    <dgm:pt modelId="{564FC2EE-162C-4E35-A208-300647BCF6DA}" type="pres">
      <dgm:prSet presAssocID="{72358AD7-1809-4414-9C40-27FA18834DE8}" presName="compNode" presStyleCnt="0"/>
      <dgm:spPr/>
    </dgm:pt>
    <dgm:pt modelId="{4312F0BE-BFC3-4A01-863F-61143E0EF0FF}" type="pres">
      <dgm:prSet presAssocID="{72358AD7-1809-4414-9C40-27FA18834DE8}" presName="bgRect" presStyleLbl="bgShp" presStyleIdx="1" presStyleCnt="2"/>
      <dgm:spPr/>
    </dgm:pt>
    <dgm:pt modelId="{C0ACE731-FB48-488C-A000-8A5F69B723FF}" type="pres">
      <dgm:prSet presAssocID="{72358AD7-1809-4414-9C40-27FA18834DE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14641AEC-9CE5-4DA2-B195-9B12826C222E}" type="pres">
      <dgm:prSet presAssocID="{72358AD7-1809-4414-9C40-27FA18834DE8}" presName="spaceRect" presStyleCnt="0"/>
      <dgm:spPr/>
    </dgm:pt>
    <dgm:pt modelId="{75E74CF6-D62F-4B9B-BF92-63A07821BB18}" type="pres">
      <dgm:prSet presAssocID="{72358AD7-1809-4414-9C40-27FA18834DE8}" presName="parTx" presStyleLbl="revTx" presStyleIdx="1" presStyleCnt="3">
        <dgm:presLayoutVars>
          <dgm:chMax val="0"/>
          <dgm:chPref val="0"/>
        </dgm:presLayoutVars>
      </dgm:prSet>
      <dgm:spPr/>
    </dgm:pt>
    <dgm:pt modelId="{599A242D-5847-49F6-A148-F8D21AFCD30A}" type="pres">
      <dgm:prSet presAssocID="{72358AD7-1809-4414-9C40-27FA18834DE8}" presName="desTx" presStyleLbl="revTx" presStyleIdx="2" presStyleCnt="3">
        <dgm:presLayoutVars/>
      </dgm:prSet>
      <dgm:spPr/>
    </dgm:pt>
  </dgm:ptLst>
  <dgm:cxnLst>
    <dgm:cxn modelId="{874A901A-B400-416F-8470-A15146F7B20D}" type="presOf" srcId="{FD61A92B-D88D-4C7D-A731-063B8133889F}" destId="{599A242D-5847-49F6-A148-F8D21AFCD30A}" srcOrd="0" destOrd="0" presId="urn:microsoft.com/office/officeart/2018/2/layout/IconVerticalSolidList"/>
    <dgm:cxn modelId="{16109C26-23A8-402D-B0F3-F8AB537645A3}" srcId="{024959A8-27D3-4628-B13D-D23AD6A8296B}" destId="{72358AD7-1809-4414-9C40-27FA18834DE8}" srcOrd="1" destOrd="0" parTransId="{74DBF23D-345E-4942-BFFA-214E26677FA4}" sibTransId="{A7352B90-9A75-4D4C-B561-5BC1987112A5}"/>
    <dgm:cxn modelId="{B76DBC48-6102-4C74-A190-E672A281A64E}" srcId="{024959A8-27D3-4628-B13D-D23AD6A8296B}" destId="{D5F447B6-EC86-4850-B76C-2949D492F990}" srcOrd="0" destOrd="0" parTransId="{DA73AE52-0213-4407-9D5D-F0E22F87817E}" sibTransId="{2D6C3BD8-6EB3-4D01-905A-3FEC481311A4}"/>
    <dgm:cxn modelId="{06D4CF73-0852-43A7-996C-FF864CC7C6BD}" srcId="{72358AD7-1809-4414-9C40-27FA18834DE8}" destId="{FD61A92B-D88D-4C7D-A731-063B8133889F}" srcOrd="0" destOrd="0" parTransId="{A524D904-8B88-4D06-85AA-F1E8F0283EBB}" sibTransId="{646E238A-016F-48D4-997F-C296497E5565}"/>
    <dgm:cxn modelId="{4E2AC1A4-5859-4E7E-90C0-D3918DDA13FE}" type="presOf" srcId="{72358AD7-1809-4414-9C40-27FA18834DE8}" destId="{75E74CF6-D62F-4B9B-BF92-63A07821BB18}" srcOrd="0" destOrd="0" presId="urn:microsoft.com/office/officeart/2018/2/layout/IconVerticalSolidList"/>
    <dgm:cxn modelId="{5B57E4E2-E715-4B3F-8758-9FD11E87E65C}" type="presOf" srcId="{024959A8-27D3-4628-B13D-D23AD6A8296B}" destId="{10D32FCB-66E5-4EBA-9001-B6A7AB1FBEF6}" srcOrd="0" destOrd="0" presId="urn:microsoft.com/office/officeart/2018/2/layout/IconVerticalSolidList"/>
    <dgm:cxn modelId="{A16236FB-9C40-489B-A341-0BE917788272}" type="presOf" srcId="{D5F447B6-EC86-4850-B76C-2949D492F990}" destId="{154DD680-7C8F-4DF3-A148-0CF2C3D6F01D}" srcOrd="0" destOrd="0" presId="urn:microsoft.com/office/officeart/2018/2/layout/IconVerticalSolidList"/>
    <dgm:cxn modelId="{E8DE9861-C2FC-4486-A314-76FEF2E95D2B}" type="presParOf" srcId="{10D32FCB-66E5-4EBA-9001-B6A7AB1FBEF6}" destId="{426A3F61-FC4A-4748-B271-8A6F7FD85B6A}" srcOrd="0" destOrd="0" presId="urn:microsoft.com/office/officeart/2018/2/layout/IconVerticalSolidList"/>
    <dgm:cxn modelId="{49E69790-F6C5-486A-9DCD-CD77BF20608D}" type="presParOf" srcId="{426A3F61-FC4A-4748-B271-8A6F7FD85B6A}" destId="{FA9821EC-98DC-4D30-8FAC-5D91679A7FCF}" srcOrd="0" destOrd="0" presId="urn:microsoft.com/office/officeart/2018/2/layout/IconVerticalSolidList"/>
    <dgm:cxn modelId="{F0A475D9-B81E-4337-83EB-FD4A6CC61EE5}" type="presParOf" srcId="{426A3F61-FC4A-4748-B271-8A6F7FD85B6A}" destId="{19EC83EF-E27F-45DC-B4BB-4574DCBB471A}" srcOrd="1" destOrd="0" presId="urn:microsoft.com/office/officeart/2018/2/layout/IconVerticalSolidList"/>
    <dgm:cxn modelId="{B6255FA6-A3E5-46B3-8019-9E453259C3F3}" type="presParOf" srcId="{426A3F61-FC4A-4748-B271-8A6F7FD85B6A}" destId="{5FA77532-EDAC-4B26-980D-EB18FAEE3E5F}" srcOrd="2" destOrd="0" presId="urn:microsoft.com/office/officeart/2018/2/layout/IconVerticalSolidList"/>
    <dgm:cxn modelId="{45864236-5F2F-4D06-8A89-D32FE13398A3}" type="presParOf" srcId="{426A3F61-FC4A-4748-B271-8A6F7FD85B6A}" destId="{154DD680-7C8F-4DF3-A148-0CF2C3D6F01D}" srcOrd="3" destOrd="0" presId="urn:microsoft.com/office/officeart/2018/2/layout/IconVerticalSolidList"/>
    <dgm:cxn modelId="{A289D8EE-083A-43F8-B924-78618E1B21EB}" type="presParOf" srcId="{10D32FCB-66E5-4EBA-9001-B6A7AB1FBEF6}" destId="{49827B51-2D64-4EE9-9807-304D6B3FC709}" srcOrd="1" destOrd="0" presId="urn:microsoft.com/office/officeart/2018/2/layout/IconVerticalSolidList"/>
    <dgm:cxn modelId="{5F788625-B63D-4C6E-83A5-14EFF78E2997}" type="presParOf" srcId="{10D32FCB-66E5-4EBA-9001-B6A7AB1FBEF6}" destId="{564FC2EE-162C-4E35-A208-300647BCF6DA}" srcOrd="2" destOrd="0" presId="urn:microsoft.com/office/officeart/2018/2/layout/IconVerticalSolidList"/>
    <dgm:cxn modelId="{6F98C70A-E34D-4DAF-94EC-0D7F21FDC590}" type="presParOf" srcId="{564FC2EE-162C-4E35-A208-300647BCF6DA}" destId="{4312F0BE-BFC3-4A01-863F-61143E0EF0FF}" srcOrd="0" destOrd="0" presId="urn:microsoft.com/office/officeart/2018/2/layout/IconVerticalSolidList"/>
    <dgm:cxn modelId="{569CA17F-4781-4ECF-B646-CCD0724FF2A7}" type="presParOf" srcId="{564FC2EE-162C-4E35-A208-300647BCF6DA}" destId="{C0ACE731-FB48-488C-A000-8A5F69B723FF}" srcOrd="1" destOrd="0" presId="urn:microsoft.com/office/officeart/2018/2/layout/IconVerticalSolidList"/>
    <dgm:cxn modelId="{550D8F40-F6EF-4BD4-ABDD-586F5CA59287}" type="presParOf" srcId="{564FC2EE-162C-4E35-A208-300647BCF6DA}" destId="{14641AEC-9CE5-4DA2-B195-9B12826C222E}" srcOrd="2" destOrd="0" presId="urn:microsoft.com/office/officeart/2018/2/layout/IconVerticalSolidList"/>
    <dgm:cxn modelId="{7CCDD3F5-FB27-46AF-821C-11F57E01C09F}" type="presParOf" srcId="{564FC2EE-162C-4E35-A208-300647BCF6DA}" destId="{75E74CF6-D62F-4B9B-BF92-63A07821BB18}" srcOrd="3" destOrd="0" presId="urn:microsoft.com/office/officeart/2018/2/layout/IconVerticalSolidList"/>
    <dgm:cxn modelId="{F0AA0193-35ED-4707-86CB-2FA4EF2F8568}" type="presParOf" srcId="{564FC2EE-162C-4E35-A208-300647BCF6DA}" destId="{599A242D-5847-49F6-A148-F8D21AFCD30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821EC-98DC-4D30-8FAC-5D91679A7FCF}">
      <dsp:nvSpPr>
        <dsp:cNvPr id="0" name=""/>
        <dsp:cNvSpPr/>
      </dsp:nvSpPr>
      <dsp:spPr>
        <a:xfrm>
          <a:off x="0" y="890089"/>
          <a:ext cx="7873075" cy="1739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C83EF-E27F-45DC-B4BB-4574DCBB471A}">
      <dsp:nvSpPr>
        <dsp:cNvPr id="0" name=""/>
        <dsp:cNvSpPr/>
      </dsp:nvSpPr>
      <dsp:spPr>
        <a:xfrm>
          <a:off x="512016" y="1269812"/>
          <a:ext cx="956717" cy="9567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DD680-7C8F-4DF3-A148-0CF2C3D6F01D}">
      <dsp:nvSpPr>
        <dsp:cNvPr id="0" name=""/>
        <dsp:cNvSpPr/>
      </dsp:nvSpPr>
      <dsp:spPr>
        <a:xfrm>
          <a:off x="2009107" y="942222"/>
          <a:ext cx="5863967" cy="173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96" tIns="184096" rIns="184096" bIns="1840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bg1"/>
              </a:solidFill>
            </a:rPr>
            <a:t>Activities (Instant Challenges)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009107" y="942222"/>
        <a:ext cx="5863967" cy="1739487"/>
      </dsp:txXfrm>
    </dsp:sp>
    <dsp:sp modelId="{4312F0BE-BFC3-4A01-863F-61143E0EF0FF}">
      <dsp:nvSpPr>
        <dsp:cNvPr id="0" name=""/>
        <dsp:cNvSpPr/>
      </dsp:nvSpPr>
      <dsp:spPr>
        <a:xfrm>
          <a:off x="0" y="3116580"/>
          <a:ext cx="7873075" cy="17394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CE731-FB48-488C-A000-8A5F69B723FF}">
      <dsp:nvSpPr>
        <dsp:cNvPr id="0" name=""/>
        <dsp:cNvSpPr/>
      </dsp:nvSpPr>
      <dsp:spPr>
        <a:xfrm>
          <a:off x="526194" y="3507965"/>
          <a:ext cx="956717" cy="9567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74CF6-D62F-4B9B-BF92-63A07821BB18}">
      <dsp:nvSpPr>
        <dsp:cNvPr id="0" name=""/>
        <dsp:cNvSpPr/>
      </dsp:nvSpPr>
      <dsp:spPr>
        <a:xfrm>
          <a:off x="2009107" y="3116580"/>
          <a:ext cx="3542883" cy="173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96" tIns="184096" rIns="184096" bIns="18409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>
              <a:solidFill>
                <a:schemeClr val="bg1"/>
              </a:solidFill>
            </a:rPr>
            <a:t>Projects (Hands-on experience)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009107" y="3116580"/>
        <a:ext cx="3542883" cy="1739487"/>
      </dsp:txXfrm>
    </dsp:sp>
    <dsp:sp modelId="{599A242D-5847-49F6-A148-F8D21AFCD30A}">
      <dsp:nvSpPr>
        <dsp:cNvPr id="0" name=""/>
        <dsp:cNvSpPr/>
      </dsp:nvSpPr>
      <dsp:spPr>
        <a:xfrm>
          <a:off x="5551991" y="3116580"/>
          <a:ext cx="2321083" cy="173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96" tIns="184096" rIns="184096" bIns="18409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bg1"/>
              </a:solidFill>
            </a:rPr>
            <a:t>Problem-based Learning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5551991" y="3116580"/>
        <a:ext cx="2321083" cy="1739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BE4B1-0253-4CCC-931B-CF408D265AD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71B01-CEC9-41C8-948F-54EB28786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75927" lvl="1">
              <a:spcBef>
                <a:spcPts val="626"/>
              </a:spcBef>
            </a:pPr>
            <a:r>
              <a:rPr lang="en-US" sz="1700" dirty="0"/>
              <a:t>Usefulness of Slide:  Students can move laterally through specialization courses or “double up” on specialization courses</a:t>
            </a:r>
          </a:p>
          <a:p>
            <a:pPr marL="775927" lvl="1">
              <a:spcBef>
                <a:spcPts val="626"/>
              </a:spcBef>
            </a:pPr>
            <a:endParaRPr lang="en-US" sz="1700" dirty="0"/>
          </a:p>
          <a:p>
            <a:pPr marL="775927" lvl="1">
              <a:spcBef>
                <a:spcPts val="626"/>
              </a:spcBef>
            </a:pPr>
            <a:r>
              <a:rPr lang="en-US" sz="1700" dirty="0"/>
              <a:t>Customization / flexibility</a:t>
            </a:r>
          </a:p>
          <a:p>
            <a:pPr marL="1074361" lvl="1" indent="-298433">
              <a:spcBef>
                <a:spcPts val="626"/>
              </a:spcBef>
              <a:buFontTx/>
              <a:buChar char="-"/>
            </a:pPr>
            <a:r>
              <a:rPr lang="en-US" sz="1700" dirty="0"/>
              <a:t>A variety of scheduling scenarios (block, traditional, tri, blended, etc.)</a:t>
            </a:r>
          </a:p>
          <a:p>
            <a:pPr marL="1492167" lvl="2" indent="-298433">
              <a:spcBef>
                <a:spcPts val="626"/>
              </a:spcBef>
              <a:buFontTx/>
              <a:buChar char="-"/>
            </a:pPr>
            <a:r>
              <a:rPr lang="en-US" sz="1700" dirty="0"/>
              <a:t>Full year courses or semester long courses depending on scheduling</a:t>
            </a:r>
          </a:p>
          <a:p>
            <a:pPr marL="1492167" lvl="2" indent="-298433">
              <a:spcBef>
                <a:spcPts val="626"/>
              </a:spcBef>
              <a:buFontTx/>
              <a:buChar char="-"/>
            </a:pPr>
            <a:r>
              <a:rPr lang="en-US" sz="1700" dirty="0"/>
              <a:t>Students can “double up” on specialization courses</a:t>
            </a:r>
          </a:p>
          <a:p>
            <a:pPr marL="1074361" lvl="1" indent="-298433" defTabSz="477493">
              <a:spcBef>
                <a:spcPts val="626"/>
              </a:spcBef>
              <a:buFontTx/>
              <a:buChar char="-"/>
            </a:pPr>
            <a:r>
              <a:rPr lang="en-US" sz="1700" dirty="0"/>
              <a:t>No specific sequence of courses </a:t>
            </a:r>
          </a:p>
          <a:p>
            <a:pPr marL="1492167" lvl="2" indent="-298433">
              <a:spcBef>
                <a:spcPts val="626"/>
              </a:spcBef>
              <a:buFontTx/>
              <a:buChar char="-"/>
            </a:pPr>
            <a:r>
              <a:rPr lang="en-US" sz="1700" dirty="0"/>
              <a:t>Typically: IED aligned with grade 9/10 math and science; POE and Specialization courses are 10/11 grade.</a:t>
            </a:r>
          </a:p>
          <a:p>
            <a:pPr marL="1492167" lvl="2" indent="-298433">
              <a:spcBef>
                <a:spcPts val="626"/>
              </a:spcBef>
              <a:buFontTx/>
              <a:buChar char="-"/>
            </a:pPr>
            <a:r>
              <a:rPr lang="en-US" sz="1700" dirty="0"/>
              <a:t>Some schools have implemented IED at 8</a:t>
            </a:r>
            <a:r>
              <a:rPr lang="en-US" sz="1700" baseline="30000" dirty="0"/>
              <a:t>th</a:t>
            </a:r>
            <a:r>
              <a:rPr lang="en-US" sz="1700" dirty="0"/>
              <a:t> grade</a:t>
            </a:r>
          </a:p>
          <a:p>
            <a:pPr marL="775927" lvl="1">
              <a:spcBef>
                <a:spcPts val="626"/>
              </a:spcBef>
            </a:pPr>
            <a:endParaRPr lang="en-US" sz="1700" dirty="0"/>
          </a:p>
          <a:p>
            <a:pPr marL="775927" lvl="1">
              <a:spcBef>
                <a:spcPts val="626"/>
              </a:spcBef>
            </a:pPr>
            <a:r>
              <a:rPr lang="en-US" sz="1700" dirty="0"/>
              <a:t>Sample stories in a </a:t>
            </a:r>
            <a:r>
              <a:rPr lang="en-US" sz="1700" i="1" dirty="0"/>
              <a:t>variety</a:t>
            </a:r>
            <a:r>
              <a:rPr lang="en-US" sz="1700" dirty="0"/>
              <a:t> of communities (specific to DSE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EC1A6-D612-4CCD-AE47-F0617EA06A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2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0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9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mc:AlternateContent xmlns:mc="http://schemas.openxmlformats.org/markup-compatibility/2006" xmlns:p14="http://schemas.microsoft.com/office/powerpoint/2010/main">
    <mc:Choice Requires="p14">
      <p:transition p14:dur="10" advTm="2920"/>
    </mc:Choice>
    <mc:Fallback xmlns="">
      <p:transition advTm="2920"/>
    </mc:Fallback>
  </mc:AlternateConten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larkins@murrieta.k12.ca.us" TargetMode="External"/><Relationship Id="rId2" Type="http://schemas.openxmlformats.org/officeDocument/2006/relationships/hyperlink" Target="mailto:gblaske@murrieta.k12.ca.us%C2%A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781" y="1122363"/>
            <a:ext cx="5896391" cy="2387600"/>
          </a:xfrm>
        </p:spPr>
        <p:txBody>
          <a:bodyPr>
            <a:normAutofit/>
          </a:bodyPr>
          <a:lstStyle/>
          <a:p>
            <a:r>
              <a:rPr lang="en-US" dirty="0"/>
              <a:t>VMHS Engineering Pathway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5780" y="4157210"/>
            <a:ext cx="5896391" cy="1655762"/>
          </a:xfrm>
        </p:spPr>
        <p:txBody>
          <a:bodyPr>
            <a:normAutofit/>
          </a:bodyPr>
          <a:lstStyle/>
          <a:p>
            <a:r>
              <a:rPr lang="en-US" dirty="0"/>
              <a:t>Career Technical Education (CTE)</a:t>
            </a:r>
          </a:p>
          <a:p>
            <a:r>
              <a:rPr lang="en-US" dirty="0"/>
              <a:t>VISTA MURRIETA HIGH SCHOOL</a:t>
            </a:r>
          </a:p>
        </p:txBody>
      </p:sp>
      <p:pic>
        <p:nvPicPr>
          <p:cNvPr id="4" name="Picture 3" descr="PLTW_M_L_4CP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736" y="2622953"/>
            <a:ext cx="3402767" cy="1134255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41805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24"/>
    </mc:Choice>
    <mc:Fallback>
      <p:transition advTm="10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155825" y="5173663"/>
            <a:ext cx="1841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800" b="1" dirty="0">
              <a:solidFill>
                <a:srgbClr val="003399"/>
              </a:solidFill>
              <a:latin typeface="Verdan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55485" y="3632961"/>
            <a:ext cx="3536515" cy="3081403"/>
            <a:chOff x="7038975" y="1962741"/>
            <a:chExt cx="1232934" cy="1232934"/>
          </a:xfrm>
        </p:grpSpPr>
        <p:sp>
          <p:nvSpPr>
            <p:cNvPr id="9" name="Oval 8"/>
            <p:cNvSpPr/>
            <p:nvPr/>
          </p:nvSpPr>
          <p:spPr>
            <a:xfrm>
              <a:off x="7038975" y="1962741"/>
              <a:ext cx="1232934" cy="12329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412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60720" y="1984486"/>
              <a:ext cx="1189444" cy="1189444"/>
            </a:xfrm>
            <a:prstGeom prst="ellipse">
              <a:avLst/>
            </a:prstGeom>
            <a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713009" y="482863"/>
            <a:ext cx="3387133" cy="2936742"/>
            <a:chOff x="7038975" y="1962741"/>
            <a:chExt cx="1232934" cy="1232934"/>
          </a:xfrm>
        </p:grpSpPr>
        <p:sp>
          <p:nvSpPr>
            <p:cNvPr id="12" name="Oval 11"/>
            <p:cNvSpPr/>
            <p:nvPr/>
          </p:nvSpPr>
          <p:spPr>
            <a:xfrm>
              <a:off x="7038975" y="1962741"/>
              <a:ext cx="1232934" cy="12329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C4123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060720" y="1984486"/>
              <a:ext cx="1189444" cy="1189444"/>
            </a:xfrm>
            <a:prstGeom prst="ellipse">
              <a:avLst/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4588" name="Text Box 2">
            <a:extLst>
              <a:ext uri="{FF2B5EF4-FFF2-40B4-BE49-F238E27FC236}">
                <a16:creationId xmlns:a16="http://schemas.microsoft.com/office/drawing/2014/main" id="{6B64C908-E6A0-4EEB-83FE-9891B74CDF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979691"/>
              </p:ext>
            </p:extLst>
          </p:nvPr>
        </p:nvGraphicFramePr>
        <p:xfrm>
          <a:off x="526646" y="595423"/>
          <a:ext cx="7873075" cy="579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060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71"/>
    </mc:Choice>
    <mc:Fallback>
      <p:transition advTm="18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>
          <a:xfrm>
            <a:off x="6706999" y="5899691"/>
            <a:ext cx="0" cy="136884"/>
          </a:xfrm>
          <a:prstGeom prst="line">
            <a:avLst/>
          </a:prstGeom>
          <a:ln w="3175" cmpd="sng">
            <a:solidFill>
              <a:srgbClr val="002E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785479" y="3560091"/>
            <a:ext cx="3162855" cy="3073"/>
          </a:xfrm>
          <a:prstGeom prst="line">
            <a:avLst/>
          </a:prstGeom>
          <a:ln w="3175" cmpd="sng">
            <a:solidFill>
              <a:srgbClr val="002E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>
            <a:off x="3457182" y="1474433"/>
            <a:ext cx="2208030" cy="4082359"/>
            <a:chOff x="3828971" y="1896571"/>
            <a:chExt cx="1438197" cy="3668259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3834921" y="1896571"/>
              <a:ext cx="1413569" cy="8170"/>
            </a:xfrm>
            <a:prstGeom prst="line">
              <a:avLst/>
            </a:prstGeom>
            <a:ln w="3175" cmpd="sng">
              <a:solidFill>
                <a:srgbClr val="002E5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3831944" y="5546157"/>
              <a:ext cx="1435224" cy="7495"/>
            </a:xfrm>
            <a:prstGeom prst="line">
              <a:avLst/>
            </a:prstGeom>
            <a:ln w="3175" cmpd="sng">
              <a:solidFill>
                <a:srgbClr val="002E5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3828971" y="1904742"/>
              <a:ext cx="18677" cy="3660088"/>
            </a:xfrm>
            <a:prstGeom prst="line">
              <a:avLst/>
            </a:prstGeom>
            <a:ln w="3175" cmpd="sng">
              <a:solidFill>
                <a:srgbClr val="002E5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57" y="113358"/>
            <a:ext cx="11838214" cy="1080938"/>
          </a:xfrm>
        </p:spPr>
        <p:txBody>
          <a:bodyPr>
            <a:noAutofit/>
          </a:bodyPr>
          <a:lstStyle/>
          <a:p>
            <a:r>
              <a:rPr lang="en-US" sz="4800" b="1" dirty="0"/>
              <a:t>Engineering Course Sequence  (4 years)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950" y="2525239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Gill Sans"/>
              </a:rPr>
              <a:t>V.P.A. credit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4003" y="2870791"/>
            <a:ext cx="3050168" cy="2430839"/>
          </a:xfrm>
          <a:prstGeom prst="rect">
            <a:avLst/>
          </a:prstGeom>
          <a:solidFill>
            <a:srgbClr val="939598"/>
          </a:solidFill>
          <a:ln>
            <a:solidFill>
              <a:srgbClr val="002E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Gill Sans"/>
                <a:cs typeface="Gill Sans"/>
              </a:rPr>
              <a:t>Intro to Design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sz="3200" dirty="0">
                <a:solidFill>
                  <a:schemeClr val="tx1"/>
                </a:solidFill>
                <a:latin typeface="Gill Sans"/>
                <a:cs typeface="Gill Sans"/>
              </a:rPr>
              <a:t> (Engineering)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Gill Sans"/>
                <a:cs typeface="Gill Sans"/>
              </a:rPr>
              <a:t>Course #2445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55470" y="2698171"/>
            <a:ext cx="2133515" cy="2736035"/>
          </a:xfrm>
          <a:prstGeom prst="rect">
            <a:avLst/>
          </a:prstGeom>
          <a:solidFill>
            <a:srgbClr val="939598"/>
          </a:solidFill>
          <a:ln>
            <a:solidFill>
              <a:srgbClr val="002E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ts val="600"/>
              </a:spcBef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Principles of Engineering (POE)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Gill Sans"/>
                <a:cs typeface="Gill Sans"/>
              </a:rPr>
              <a:t>Course #2446</a:t>
            </a:r>
          </a:p>
          <a:p>
            <a:pPr algn="ctr" eaLnBrk="0" hangingPunct="0">
              <a:spcBef>
                <a:spcPts val="600"/>
              </a:spcBef>
            </a:pPr>
            <a:endParaRPr lang="en-US" sz="28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29350" y="2706167"/>
            <a:ext cx="2110882" cy="2752717"/>
          </a:xfrm>
          <a:prstGeom prst="rect">
            <a:avLst/>
          </a:prstGeom>
          <a:solidFill>
            <a:srgbClr val="939598"/>
          </a:solidFill>
          <a:ln>
            <a:solidFill>
              <a:srgbClr val="002E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ts val="600"/>
              </a:spcBef>
            </a:pPr>
            <a:r>
              <a:rPr lang="en-US" sz="2800" dirty="0">
                <a:solidFill>
                  <a:srgbClr val="FFFFFF"/>
                </a:solidFill>
                <a:latin typeface="Gill Sans"/>
                <a:cs typeface="Gill Sans"/>
              </a:rPr>
              <a:t>Digital Electronics (DE)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Gill Sans"/>
                <a:cs typeface="Gill Sans"/>
              </a:rPr>
              <a:t>Course #2448</a:t>
            </a:r>
          </a:p>
          <a:p>
            <a:pPr algn="ctr" eaLnBrk="0" hangingPunct="0">
              <a:spcBef>
                <a:spcPts val="600"/>
              </a:spcBef>
            </a:pPr>
            <a:endParaRPr lang="en-US" sz="28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35544" y="2643963"/>
            <a:ext cx="3575961" cy="2892048"/>
          </a:xfrm>
          <a:prstGeom prst="rect">
            <a:avLst/>
          </a:prstGeom>
          <a:solidFill>
            <a:srgbClr val="939598"/>
          </a:solidFill>
          <a:ln>
            <a:solidFill>
              <a:srgbClr val="002E5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ts val="600"/>
              </a:spcBef>
            </a:pPr>
            <a:endParaRPr lang="en-US" sz="3600" dirty="0">
              <a:solidFill>
                <a:srgbClr val="FFFFFF"/>
              </a:solidFill>
              <a:latin typeface="Gill Sans"/>
              <a:cs typeface="Gill Sans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en-US" sz="3600" dirty="0">
                <a:solidFill>
                  <a:srgbClr val="FFFFFF"/>
                </a:solidFill>
                <a:latin typeface="Gill Sans"/>
                <a:cs typeface="Gill Sans"/>
              </a:rPr>
              <a:t>Engineering Design &amp; Development (EDD)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Gill Sans"/>
                <a:cs typeface="Gill Sans"/>
              </a:rPr>
              <a:t>Course #2447</a:t>
            </a:r>
          </a:p>
          <a:p>
            <a:pPr algn="ctr" eaLnBrk="0" hangingPunct="0">
              <a:spcBef>
                <a:spcPts val="600"/>
              </a:spcBef>
            </a:pPr>
            <a:endParaRPr lang="en-US" sz="360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133" name="Isosceles Triangle 132"/>
          <p:cNvSpPr/>
          <p:nvPr/>
        </p:nvSpPr>
        <p:spPr>
          <a:xfrm rot="5400000">
            <a:off x="5589940" y="3162919"/>
            <a:ext cx="241219" cy="166320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5" name="Isosceles Triangle 134"/>
          <p:cNvSpPr/>
          <p:nvPr/>
        </p:nvSpPr>
        <p:spPr>
          <a:xfrm rot="5400000">
            <a:off x="5580495" y="3999366"/>
            <a:ext cx="241219" cy="166320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6" name="Isosceles Triangle 75"/>
          <p:cNvSpPr/>
          <p:nvPr/>
        </p:nvSpPr>
        <p:spPr>
          <a:xfrm rot="5400000">
            <a:off x="5588558" y="4769807"/>
            <a:ext cx="241219" cy="166320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Isosceles Triangle 80"/>
          <p:cNvSpPr/>
          <p:nvPr/>
        </p:nvSpPr>
        <p:spPr>
          <a:xfrm rot="5400000">
            <a:off x="3252413" y="3459067"/>
            <a:ext cx="241219" cy="166320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7578412" y="2405381"/>
            <a:ext cx="600914" cy="3990929"/>
            <a:chOff x="3828971" y="1896571"/>
            <a:chExt cx="1438197" cy="3668259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834921" y="1896571"/>
              <a:ext cx="1413569" cy="8170"/>
            </a:xfrm>
            <a:prstGeom prst="line">
              <a:avLst/>
            </a:prstGeom>
            <a:ln w="3175" cmpd="sng">
              <a:solidFill>
                <a:srgbClr val="002E5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831944" y="5546157"/>
              <a:ext cx="1435224" cy="7495"/>
            </a:xfrm>
            <a:prstGeom prst="line">
              <a:avLst/>
            </a:prstGeom>
            <a:ln w="3175" cmpd="sng">
              <a:solidFill>
                <a:srgbClr val="002E5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828971" y="1904742"/>
              <a:ext cx="18677" cy="3660088"/>
            </a:xfrm>
            <a:prstGeom prst="line">
              <a:avLst/>
            </a:prstGeom>
            <a:ln w="3175" cmpd="sng">
              <a:solidFill>
                <a:srgbClr val="002E5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Isosceles Triangle 87"/>
          <p:cNvSpPr/>
          <p:nvPr/>
        </p:nvSpPr>
        <p:spPr>
          <a:xfrm rot="5400000">
            <a:off x="8091529" y="2890602"/>
            <a:ext cx="241219" cy="166320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9" name="Isosceles Triangle 88"/>
          <p:cNvSpPr/>
          <p:nvPr/>
        </p:nvSpPr>
        <p:spPr>
          <a:xfrm rot="5400000">
            <a:off x="8112275" y="3493433"/>
            <a:ext cx="241219" cy="166320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0" name="Isosceles Triangle 89"/>
          <p:cNvSpPr/>
          <p:nvPr/>
        </p:nvSpPr>
        <p:spPr>
          <a:xfrm rot="5400000">
            <a:off x="8116650" y="4880861"/>
            <a:ext cx="241219" cy="166320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2" name="Isosceles Triangle 91"/>
          <p:cNvSpPr/>
          <p:nvPr/>
        </p:nvSpPr>
        <p:spPr>
          <a:xfrm rot="5400000">
            <a:off x="8123970" y="4154541"/>
            <a:ext cx="241219" cy="166320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872290" y="1485114"/>
            <a:ext cx="171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Year </a:t>
            </a:r>
            <a:r>
              <a:rPr lang="en-US" sz="2400" b="1" dirty="0">
                <a:latin typeface="Gill San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4150" y="1445328"/>
            <a:ext cx="13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"/>
              </a:rPr>
              <a:t>Year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0176" y="1445328"/>
            <a:ext cx="152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"/>
              </a:rPr>
              <a:t>Year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3085" y="1435530"/>
            <a:ext cx="128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"/>
              </a:rPr>
              <a:t>Year 1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5CC2342B-B8D8-4475-A564-C1564FA3DE8E}"/>
              </a:ext>
            </a:extLst>
          </p:cNvPr>
          <p:cNvSpPr/>
          <p:nvPr/>
        </p:nvSpPr>
        <p:spPr>
          <a:xfrm rot="5400000">
            <a:off x="3252413" y="4207721"/>
            <a:ext cx="241219" cy="166320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867B628B-6FC3-465C-9659-8A66AEC5F441}"/>
              </a:ext>
            </a:extLst>
          </p:cNvPr>
          <p:cNvSpPr/>
          <p:nvPr/>
        </p:nvSpPr>
        <p:spPr>
          <a:xfrm rot="5400000">
            <a:off x="26347" y="3766246"/>
            <a:ext cx="241219" cy="166320"/>
          </a:xfrm>
          <a:prstGeom prst="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444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767"/>
    </mc:Choice>
    <mc:Fallback>
      <p:transition advTm="176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713"/>
            <a:ext cx="8556171" cy="1080938"/>
          </a:xfrm>
        </p:spPr>
        <p:txBody>
          <a:bodyPr>
            <a:noAutofit/>
          </a:bodyPr>
          <a:lstStyle/>
          <a:p>
            <a:r>
              <a:rPr lang="en-US" sz="4400" b="1" dirty="0"/>
              <a:t>Introduction to Design (Engineering) Year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58" y="1834166"/>
            <a:ext cx="9613861" cy="4521127"/>
          </a:xfrm>
        </p:spPr>
        <p:txBody>
          <a:bodyPr>
            <a:normAutofit fontScale="25000" lnSpcReduction="20000"/>
          </a:bodyPr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sz="11200" b="1" dirty="0">
                <a:latin typeface="Gill Sans"/>
              </a:rPr>
              <a:t>Design Process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sz="11200" b="1" dirty="0">
                <a:latin typeface="Gill Sans"/>
              </a:rPr>
              <a:t>Technical Sketching and Drawing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sz="11200" b="1" dirty="0">
                <a:latin typeface="Gill Sans"/>
              </a:rPr>
              <a:t>Measurement and Statistics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sz="11200" b="1" dirty="0">
                <a:latin typeface="Gill Sans"/>
              </a:rPr>
              <a:t>Modeling Skills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sz="11200" b="1" dirty="0">
                <a:latin typeface="Gill Sans"/>
              </a:rPr>
              <a:t>Geometry of Design</a:t>
            </a:r>
          </a:p>
          <a:p>
            <a:pPr marL="342900" lvl="1" indent="-342900">
              <a:spcBef>
                <a:spcPts val="600"/>
              </a:spcBef>
            </a:pPr>
            <a:r>
              <a:rPr lang="en-US" sz="11200" b="1" dirty="0">
                <a:latin typeface="Gill Sans"/>
              </a:rPr>
              <a:t>Computer-Aided Design (CAD)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sz="11200" b="1" dirty="0">
                <a:latin typeface="Gill Sans"/>
              </a:rPr>
              <a:t>Reverse Engineering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sz="11200" b="1" dirty="0">
                <a:latin typeface="Gill Sans"/>
              </a:rPr>
              <a:t>Project Documentation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sz="11200" b="1" dirty="0">
                <a:latin typeface="Gill Sans"/>
              </a:rPr>
              <a:t>Advanced Computer Modeling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59" y="1202499"/>
            <a:ext cx="4123274" cy="55118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76659" y="5336088"/>
            <a:ext cx="39081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</a:rPr>
              <a:t>Design Team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</a:rPr>
              <a:t>Design Challenges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</a:pPr>
            <a:endParaRPr lang="en-US" sz="1600" b="1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5255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943"/>
    </mc:Choice>
    <mc:Fallback>
      <p:transition advTm="19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89" y="924018"/>
            <a:ext cx="10163553" cy="1534886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tx1"/>
                </a:solidFill>
              </a:rPr>
              <a:t>Register for a Visual Art Course: 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Introduction to Design (Engineering) </a:t>
            </a:r>
            <a:r>
              <a:rPr lang="en-US" sz="6000" b="1" dirty="0">
                <a:solidFill>
                  <a:schemeClr val="tx1"/>
                </a:solidFill>
              </a:rPr>
              <a:t>Course #2445</a:t>
            </a:r>
            <a:br>
              <a:rPr lang="en-US" sz="5800" dirty="0"/>
            </a:b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111" y="2458905"/>
            <a:ext cx="8605382" cy="4119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400" b="1" dirty="0"/>
              <a:t>Priority List: </a:t>
            </a:r>
          </a:p>
          <a:p>
            <a:pPr marL="0" indent="0">
              <a:buNone/>
            </a:pPr>
            <a:r>
              <a:rPr lang="en-US" sz="5400" b="1" dirty="0"/>
              <a:t>Grades: 9-10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Waiting List: </a:t>
            </a:r>
          </a:p>
          <a:p>
            <a:pPr marL="0" indent="0">
              <a:buNone/>
            </a:pPr>
            <a:r>
              <a:rPr lang="en-US" sz="5400" b="1" dirty="0"/>
              <a:t>Grades: 11-12 ( submit name to your counselor)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3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615"/>
    </mc:Choice>
    <mc:Fallback>
      <p:transition advTm="161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" y="703124"/>
            <a:ext cx="10630682" cy="1080938"/>
          </a:xfrm>
        </p:spPr>
        <p:txBody>
          <a:bodyPr>
            <a:noAutofit/>
          </a:bodyPr>
          <a:lstStyle/>
          <a:p>
            <a:r>
              <a:rPr lang="en-US" sz="4800" b="1" dirty="0"/>
              <a:t>RATE AN ENGINEERING MEDALLION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15" y="2336873"/>
            <a:ext cx="6259098" cy="4147599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sz="4800" b="1" i="1" dirty="0"/>
              <a:t>“BE A PROJECT LEAD THE WAY (PLTW) SCHOLAR WHEN YOU DO A 3 OR 4 YEAR SEQUENCE OF THE ENGINEERING PATHWAY”</a:t>
            </a:r>
          </a:p>
          <a:p>
            <a:pPr marL="457200" lvl="1" indent="0">
              <a:buNone/>
            </a:pPr>
            <a:endParaRPr lang="en-US" sz="2800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ullSizeR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05" y="1954061"/>
            <a:ext cx="5498926" cy="45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5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839"/>
    </mc:Choice>
    <mc:Fallback>
      <p:transition advTm="18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457200"/>
            <a:ext cx="11572273" cy="1534886"/>
          </a:xfrm>
        </p:spPr>
        <p:txBody>
          <a:bodyPr>
            <a:noAutofit/>
          </a:bodyPr>
          <a:lstStyle/>
          <a:p>
            <a:r>
              <a:rPr lang="en-US" sz="2800" dirty="0"/>
              <a:t>Register for a Visual Art Course: </a:t>
            </a:r>
            <a:br>
              <a:rPr lang="en-US" sz="2800" dirty="0"/>
            </a:br>
            <a:r>
              <a:rPr lang="en-US" sz="2800" dirty="0"/>
              <a:t>Introduction to Design (Engineering)Year 1</a:t>
            </a:r>
            <a:br>
              <a:rPr lang="en-US" sz="2800" dirty="0"/>
            </a:br>
            <a:r>
              <a:rPr lang="en-US" sz="2800" dirty="0"/>
              <a:t>Course #2445              </a:t>
            </a:r>
            <a:br>
              <a:rPr lang="en-US" sz="2800" dirty="0"/>
            </a:br>
            <a:r>
              <a:rPr lang="en-US" sz="2800" dirty="0"/>
              <a:t>Open to grades: 9, 10,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92086"/>
            <a:ext cx="9613861" cy="46862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7400" b="1" dirty="0"/>
          </a:p>
          <a:p>
            <a:pPr marL="0" indent="0">
              <a:buNone/>
            </a:pPr>
            <a:r>
              <a:rPr lang="en-US" sz="7400" b="1" dirty="0"/>
              <a:t>VMHS Applications available @ the Counseling </a:t>
            </a:r>
            <a:r>
              <a:rPr lang="en-US" sz="7400" b="1" dirty="0" err="1"/>
              <a:t>Office,West</a:t>
            </a:r>
            <a:r>
              <a:rPr lang="en-US" sz="7400" b="1" dirty="0"/>
              <a:t> /East Hall Offices</a:t>
            </a:r>
          </a:p>
          <a:p>
            <a:pPr marL="457200" lvl="1" indent="0">
              <a:buNone/>
            </a:pPr>
            <a:endParaRPr lang="en-US" sz="5800" dirty="0"/>
          </a:p>
          <a:p>
            <a:pPr marL="0" indent="0">
              <a:buNone/>
            </a:pPr>
            <a:r>
              <a:rPr lang="en-US" sz="7400" b="1" u="sng" dirty="0"/>
              <a:t>Contact</a:t>
            </a:r>
            <a:r>
              <a:rPr lang="en-US" sz="7400" b="1" dirty="0"/>
              <a:t>: </a:t>
            </a:r>
            <a:r>
              <a:rPr lang="en-US" sz="6000" b="1" dirty="0"/>
              <a:t>Mathematics and Engineering Teachers</a:t>
            </a:r>
          </a:p>
          <a:p>
            <a:pPr marL="2286000" lvl="5" indent="0">
              <a:buNone/>
            </a:pPr>
            <a:r>
              <a:rPr lang="en-US" sz="5400" b="1" dirty="0"/>
              <a:t>Mrs. Guia Mendoza- Blaske</a:t>
            </a:r>
            <a:br>
              <a:rPr lang="en-US" sz="5400" b="1" dirty="0"/>
            </a:br>
            <a:r>
              <a:rPr lang="en-US" sz="5400" b="1" u="sng" dirty="0"/>
              <a:t>Email Address:</a:t>
            </a:r>
            <a:r>
              <a:rPr lang="en-US" sz="5400" b="1" u="sng" dirty="0">
                <a:hlinkClick r:id="rId2"/>
              </a:rPr>
              <a:t>gblaske@murrieta.k12.ca.us </a:t>
            </a:r>
            <a:endParaRPr lang="en-US" sz="5400" b="1" u="sng" dirty="0"/>
          </a:p>
          <a:p>
            <a:pPr marL="2286000" lvl="5" indent="0">
              <a:buNone/>
            </a:pPr>
            <a:endParaRPr lang="en-US" sz="5400" b="1" dirty="0"/>
          </a:p>
          <a:p>
            <a:pPr marL="2286000" lvl="5" indent="0">
              <a:buNone/>
            </a:pPr>
            <a:r>
              <a:rPr lang="en-US" sz="5400" b="1" dirty="0"/>
              <a:t>Mr. Cameron Larkins</a:t>
            </a:r>
          </a:p>
          <a:p>
            <a:pPr marL="2286000" lvl="5" indent="0">
              <a:buNone/>
            </a:pPr>
            <a:r>
              <a:rPr lang="en-US" sz="5400" b="1" u="sng" dirty="0"/>
              <a:t>Email Address: </a:t>
            </a:r>
            <a:r>
              <a:rPr lang="en-US" sz="5400" b="1" u="sng" dirty="0">
                <a:hlinkClick r:id="rId3"/>
              </a:rPr>
              <a:t>clarkins@murrieta.k12.ca.us</a:t>
            </a:r>
            <a:endParaRPr lang="en-US" sz="5400" b="1" u="sng" dirty="0"/>
          </a:p>
          <a:p>
            <a:pPr marL="2286000" lvl="5" indent="0">
              <a:buNone/>
            </a:pPr>
            <a:endParaRPr lang="en-US" sz="5400" b="1" u="sng" dirty="0"/>
          </a:p>
          <a:p>
            <a:pPr marL="2286000" lvl="5" indent="0">
              <a:buNone/>
            </a:pPr>
            <a:br>
              <a:rPr lang="en-US" sz="5400" b="1" dirty="0"/>
            </a:br>
            <a:r>
              <a:rPr lang="en-US" sz="5400" b="1" dirty="0"/>
              <a:t>Phone Number: </a:t>
            </a:r>
            <a:endParaRPr lang="en-US" sz="5400" dirty="0"/>
          </a:p>
          <a:p>
            <a:pPr marL="2286000" lvl="5" indent="0">
              <a:buNone/>
            </a:pPr>
            <a:r>
              <a:rPr lang="en-US" sz="5400" b="1" dirty="0"/>
              <a:t>(951) 894-5750 ext. 6628</a:t>
            </a:r>
          </a:p>
          <a:p>
            <a:pPr marL="2286000" lvl="5" indent="0">
              <a:buNone/>
            </a:pPr>
            <a:br>
              <a:rPr lang="en-US" sz="5400" b="1" dirty="0"/>
            </a:br>
            <a:r>
              <a:rPr lang="en-US" sz="5400" b="1" dirty="0"/>
              <a:t>Classroom #C13/C14 (C Building)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2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615"/>
    </mc:Choice>
    <mc:Fallback>
      <p:transition advTm="1615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25</TotalTime>
  <Words>397</Words>
  <Application>Microsoft Office PowerPoint</Application>
  <PresentationFormat>Widescreen</PresentationFormat>
  <Paragraphs>67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Bookman Old Style</vt:lpstr>
      <vt:lpstr>Calibri</vt:lpstr>
      <vt:lpstr>Gill Sans</vt:lpstr>
      <vt:lpstr>Rockwell</vt:lpstr>
      <vt:lpstr>Verdana</vt:lpstr>
      <vt:lpstr>Damask</vt:lpstr>
      <vt:lpstr>VMHS Engineering Pathway</vt:lpstr>
      <vt:lpstr>PowerPoint Presentation</vt:lpstr>
      <vt:lpstr>Engineering Course Sequence  (4 years)</vt:lpstr>
      <vt:lpstr>Introduction to Design (Engineering) Year 1</vt:lpstr>
      <vt:lpstr>Register for a Visual Art Course:  Introduction to Design (Engineering) Course #2445  </vt:lpstr>
      <vt:lpstr>RATE AN ENGINEERING MEDALLION</vt:lpstr>
      <vt:lpstr>Register for a Visual Art Course:  Introduction to Design (Engineering)Year 1 Course #2445               Open to grades: 9, 10,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VMHS Engineering Pathway</dc:title>
  <dc:creator>Blaske, Guia</dc:creator>
  <cp:lastModifiedBy>Blaske, Guia</cp:lastModifiedBy>
  <cp:revision>4</cp:revision>
  <dcterms:created xsi:type="dcterms:W3CDTF">2021-01-27T00:18:52Z</dcterms:created>
  <dcterms:modified xsi:type="dcterms:W3CDTF">2021-01-27T01:05:57Z</dcterms:modified>
</cp:coreProperties>
</file>